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s-stratgic-work/Hierarchical-Forecasting.gi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1477328"/>
          </a:xfrm>
        </p:spPr>
        <p:txBody>
          <a:bodyPr/>
          <a:lstStyle/>
          <a:p>
            <a:pPr lvl="0"/>
            <a:r>
              <a:rPr lang="en-US" sz="4800" dirty="0"/>
              <a:t>Hierarchical Forecasts with Nixtla Models</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3983024"/>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to use it?</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469406" y="2864539"/>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Nixtla Hierarchical Models </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a:xfrm>
            <a:off x="11213201" y="6488668"/>
            <a:ext cx="623200" cy="369332"/>
          </a:xfrm>
        </p:spPr>
        <p:txBody>
          <a:bodyPr/>
          <a:lstStyle/>
          <a:p>
            <a:pPr algn="l"/>
            <a:fld id="{00000000-1234-1234-1234-123412341234}" type="slidenum">
              <a:rPr lang="en-US" sz="2400" smtClean="0"/>
              <a:pPr algn="l"/>
              <a:t>3</a:t>
            </a:fld>
            <a:endParaRPr lang="en-US" sz="2400"/>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34817"/>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423169"/>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mj-lt"/>
              </a:rPr>
              <a:t>     Introduction</a:t>
            </a:r>
          </a:p>
        </p:txBody>
      </p:sp>
      <p:sp>
        <p:nvSpPr>
          <p:cNvPr id="6" name="TextBox 5">
            <a:extLst>
              <a:ext uri="{FF2B5EF4-FFF2-40B4-BE49-F238E27FC236}">
                <a16:creationId xmlns:a16="http://schemas.microsoft.com/office/drawing/2014/main" id="{3C32514A-6F75-6916-B6C8-48B011B6E04B}"/>
              </a:ext>
            </a:extLst>
          </p:cNvPr>
          <p:cNvSpPr txBox="1"/>
          <p:nvPr/>
        </p:nvSpPr>
        <p:spPr>
          <a:xfrm>
            <a:off x="521110" y="3283974"/>
            <a:ext cx="10805651" cy="2031325"/>
          </a:xfrm>
          <a:prstGeom prst="rect">
            <a:avLst/>
          </a:prstGeom>
          <a:noFill/>
        </p:spPr>
        <p:txBody>
          <a:bodyPr wrap="square" rtlCol="0">
            <a:spAutoFit/>
          </a:bodyPr>
          <a:lstStyle/>
          <a:p>
            <a:r>
              <a:rPr lang="en-US" sz="1800" dirty="0">
                <a:latin typeface="+mn-lt"/>
              </a:rPr>
              <a:t>Time series datasets often have complex structures with various levels or hierarchies of aggregation. These hierarchies can include categories, brands, or geographical groupings. To make informed decisions and plans, it is crucial to have consistent forecasts across these different levels. Hierarchical Forecast provides different reconciliation methods that ensure coherent forecasts across hierarchies. Previously, these methods were primarily available in the R ecosystem. However, this Python-based framework aims to close the gap between statistical modeling and Machine Learning in the field of time series analysis.</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5" name="TextBox 4">
            <a:extLst>
              <a:ext uri="{FF2B5EF4-FFF2-40B4-BE49-F238E27FC236}">
                <a16:creationId xmlns:a16="http://schemas.microsoft.com/office/drawing/2014/main" id="{AA9C2FA5-E3FA-EF74-EB37-77F7F5299ED7}"/>
              </a:ext>
            </a:extLst>
          </p:cNvPr>
          <p:cNvSpPr txBox="1"/>
          <p:nvPr/>
        </p:nvSpPr>
        <p:spPr>
          <a:xfrm>
            <a:off x="1189704" y="1504324"/>
            <a:ext cx="9537290" cy="369332"/>
          </a:xfrm>
          <a:prstGeom prst="rect">
            <a:avLst/>
          </a:prstGeom>
          <a:noFill/>
        </p:spPr>
        <p:txBody>
          <a:bodyPr wrap="square" rtlCol="0">
            <a:spAutoFit/>
          </a:bodyPr>
          <a:lstStyle/>
          <a:p>
            <a:pPr marR="0" algn="l" rtl="0" fontAlgn="t">
              <a:spcBef>
                <a:spcPts val="0"/>
              </a:spcBef>
              <a:spcAft>
                <a:spcPts val="0"/>
              </a:spcAft>
            </a:pPr>
            <a:r>
              <a:rPr lang="en-US" sz="1800" b="0" i="0" u="none" strike="noStrike" dirty="0">
                <a:solidFill>
                  <a:srgbClr val="FFFFFF"/>
                </a:solidFill>
                <a:effectLst/>
                <a:highlight>
                  <a:srgbClr val="000000"/>
                </a:highlight>
                <a:latin typeface="+mn-lt"/>
              </a:rPr>
              <a:t> </a:t>
            </a:r>
            <a:endParaRPr lang="en-US" sz="1800" dirty="0">
              <a:latin typeface="+mn-lt"/>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894736" y="1688990"/>
            <a:ext cx="9969910" cy="4154984"/>
          </a:xfrm>
        </p:spPr>
        <p:txBody>
          <a:bodyPr/>
          <a:lstStyle/>
          <a:p>
            <a:pPr algn="l"/>
            <a:r>
              <a:rPr lang="en-US" sz="1800" b="0" i="0" dirty="0">
                <a:solidFill>
                  <a:schemeClr val="tx1"/>
                </a:solidFill>
                <a:effectLst/>
                <a:latin typeface="+mn-lt"/>
              </a:rPr>
              <a:t>Time series data collections are frequently arranged into various levels of aggregation, such as product and geographical groupings. Ensuring the coherence of forecasts is often crucial, as it guarantees that the predicted values at disaggregate levels align with the aggregate forecast.</a:t>
            </a:r>
            <a:br>
              <a:rPr lang="en-US" sz="1800" b="0" i="0" dirty="0">
                <a:solidFill>
                  <a:schemeClr val="tx1"/>
                </a:solidFill>
                <a:effectLst/>
                <a:latin typeface="+mn-lt"/>
              </a:rPr>
            </a:br>
            <a:br>
              <a:rPr lang="en-US" sz="1800" b="0" i="0" dirty="0">
                <a:solidFill>
                  <a:schemeClr val="tx1"/>
                </a:solidFill>
                <a:effectLst/>
                <a:latin typeface="+mn-lt"/>
              </a:rPr>
            </a:br>
            <a:r>
              <a:rPr lang="en-US" sz="1800" i="0" dirty="0">
                <a:solidFill>
                  <a:schemeClr val="bg1"/>
                </a:solidFill>
                <a:effectLst/>
                <a:highlight>
                  <a:srgbClr val="DE5482"/>
                </a:highlight>
                <a:latin typeface="+mn-lt"/>
              </a:rPr>
              <a:t>Bottom Up: </a:t>
            </a:r>
            <a:r>
              <a:rPr lang="en-US" sz="1800" b="0" i="0" dirty="0">
                <a:solidFill>
                  <a:srgbClr val="1F2328"/>
                </a:solidFill>
                <a:effectLst/>
                <a:highlight>
                  <a:srgbClr val="FFFFFF"/>
                </a:highlight>
                <a:latin typeface="+mn-lt"/>
              </a:rPr>
              <a:t>Basic summation at higher tiers.</a:t>
            </a:r>
            <a:br>
              <a:rPr lang="en-US" sz="1800" b="0" i="0" dirty="0">
                <a:solidFill>
                  <a:srgbClr val="1F2328"/>
                </a:solidFill>
                <a:effectLst/>
                <a:highlight>
                  <a:srgbClr val="FFFFFF"/>
                </a:highlight>
                <a:latin typeface="+mn-lt"/>
              </a:rPr>
            </a:br>
            <a:br>
              <a:rPr lang="en-US" sz="1800" b="0" i="0" dirty="0">
                <a:solidFill>
                  <a:srgbClr val="1F2328"/>
                </a:solidFill>
                <a:effectLst/>
                <a:highlight>
                  <a:srgbClr val="FFFFFF"/>
                </a:highlight>
                <a:latin typeface="+mn-lt"/>
              </a:rPr>
            </a:br>
            <a:r>
              <a:rPr lang="en-US" sz="1800" i="0" dirty="0">
                <a:solidFill>
                  <a:schemeClr val="bg1"/>
                </a:solidFill>
                <a:effectLst/>
                <a:highlight>
                  <a:srgbClr val="DE5482"/>
                </a:highlight>
                <a:latin typeface="+mn-lt"/>
              </a:rPr>
              <a:t>Top Down: </a:t>
            </a:r>
            <a:r>
              <a:rPr lang="en-US" sz="1800" b="0" i="0" dirty="0">
                <a:solidFill>
                  <a:srgbClr val="1F2328"/>
                </a:solidFill>
                <a:effectLst/>
                <a:highlight>
                  <a:srgbClr val="FFFFFF"/>
                </a:highlight>
                <a:latin typeface="+mn-lt"/>
              </a:rPr>
              <a:t>Propagates forecasts from the highest tiers down the hierarchies</a:t>
            </a:r>
            <a:br>
              <a:rPr lang="en-US" sz="1800" b="0" i="0" dirty="0">
                <a:solidFill>
                  <a:srgbClr val="1F2328"/>
                </a:solidFill>
                <a:effectLst/>
                <a:highlight>
                  <a:srgbClr val="FFFFFF"/>
                </a:highlight>
                <a:latin typeface="+mn-lt"/>
              </a:rPr>
            </a:br>
            <a:br>
              <a:rPr lang="en-US" sz="1800" b="0" i="0" dirty="0">
                <a:solidFill>
                  <a:srgbClr val="1F2328"/>
                </a:solidFill>
                <a:effectLst/>
                <a:highlight>
                  <a:srgbClr val="FFFFFF"/>
                </a:highlight>
                <a:latin typeface="+mn-lt"/>
              </a:rPr>
            </a:br>
            <a:r>
              <a:rPr lang="en-US" sz="1800" i="0" dirty="0">
                <a:solidFill>
                  <a:schemeClr val="bg1"/>
                </a:solidFill>
                <a:effectLst/>
                <a:highlight>
                  <a:srgbClr val="DE5482"/>
                </a:highlight>
                <a:latin typeface="+mn-lt"/>
              </a:rPr>
              <a:t>Middle Out: </a:t>
            </a:r>
            <a:r>
              <a:rPr lang="en-US" sz="1800" b="0" i="0" dirty="0">
                <a:solidFill>
                  <a:srgbClr val="1F2328"/>
                </a:solidFill>
                <a:effectLst/>
                <a:highlight>
                  <a:srgbClr val="FFFFFF"/>
                </a:highlight>
                <a:latin typeface="+mn-lt"/>
              </a:rPr>
              <a:t>Centralized: Establishes the foundation predictions at an intermediate level. The tiers above the foundation predictions adopt the ascending method, while the tiers below utilize a descending approach.</a:t>
            </a:r>
            <a:br>
              <a:rPr lang="en-US" sz="1800" b="0" i="0" dirty="0">
                <a:solidFill>
                  <a:srgbClr val="1F2328"/>
                </a:solidFill>
                <a:effectLst/>
                <a:highlight>
                  <a:srgbClr val="FFFFFF"/>
                </a:highlight>
                <a:latin typeface="+mn-lt"/>
              </a:rPr>
            </a:br>
            <a:br>
              <a:rPr lang="en-US" sz="1800" b="0" i="0" dirty="0">
                <a:solidFill>
                  <a:srgbClr val="1F2328"/>
                </a:solidFill>
                <a:effectLst/>
                <a:highlight>
                  <a:srgbClr val="FFFFFF"/>
                </a:highlight>
                <a:latin typeface="+mn-lt"/>
              </a:rPr>
            </a:br>
            <a:r>
              <a:rPr lang="en-US" sz="1800" i="0" dirty="0">
                <a:solidFill>
                  <a:schemeClr val="bg1"/>
                </a:solidFill>
                <a:effectLst/>
                <a:highlight>
                  <a:srgbClr val="DE5482"/>
                </a:highlight>
                <a:latin typeface="+mn-lt"/>
              </a:rPr>
              <a:t>Min Trace: </a:t>
            </a:r>
            <a:r>
              <a:rPr lang="en-US" sz="1800" b="0" i="0" dirty="0">
                <a:solidFill>
                  <a:srgbClr val="1F2328"/>
                </a:solidFill>
                <a:effectLst/>
                <a:highlight>
                  <a:srgbClr val="FFFFFF"/>
                </a:highlight>
                <a:latin typeface="+mn-lt"/>
              </a:rPr>
              <a:t>Trace Minimization: Reduces the overall forecast discrepancy within the set of consistent forecasts, employing the Minimum Trace reconciliation.</a:t>
            </a:r>
            <a:br>
              <a:rPr lang="en-US" sz="1800" b="0" i="0" dirty="0">
                <a:solidFill>
                  <a:srgbClr val="1F2328"/>
                </a:solidFill>
                <a:effectLst/>
                <a:highlight>
                  <a:srgbClr val="FFFFFF"/>
                </a:highlight>
                <a:latin typeface="+mn-lt"/>
              </a:rPr>
            </a:br>
            <a:endParaRPr lang="en-US" sz="1800" b="0" i="0" dirty="0">
              <a:solidFill>
                <a:srgbClr val="0C0C0C"/>
              </a:solidFill>
              <a:effectLst/>
              <a:latin typeface="+mn-lt"/>
            </a:endParaRPr>
          </a:p>
        </p:txBody>
      </p:sp>
      <p:sp>
        <p:nvSpPr>
          <p:cNvPr id="3" name="Google Shape;9497;p5">
            <a:extLst>
              <a:ext uri="{FF2B5EF4-FFF2-40B4-BE49-F238E27FC236}">
                <a16:creationId xmlns:a16="http://schemas.microsoft.com/office/drawing/2014/main" id="{A8EDE70F-D4D6-FE4C-D731-3B722DDD00C4}"/>
              </a:ext>
            </a:extLst>
          </p:cNvPr>
          <p:cNvSpPr txBox="1">
            <a:spLocks/>
          </p:cNvSpPr>
          <p:nvPr/>
        </p:nvSpPr>
        <p:spPr>
          <a:xfrm>
            <a:off x="761484" y="662113"/>
            <a:ext cx="5764192"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solidFill>
                  <a:schemeClr val="bg1"/>
                </a:solidFill>
                <a:highlight>
                  <a:srgbClr val="DE5482"/>
                </a:highlight>
              </a:rPr>
              <a:t>Nixtla Hierarchical Models </a:t>
            </a: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1376516" y="621190"/>
            <a:ext cx="11480800" cy="615553"/>
          </a:xfrm>
          <a:noFill/>
          <a:ln>
            <a:noFill/>
          </a:ln>
        </p:spPr>
        <p:txBody>
          <a:bodyPr spcFirstLastPara="1" vert="horz" wrap="square" lIns="0" tIns="0" rIns="0" bIns="0" anchor="t" anchorCtr="0">
            <a:spAutoFit/>
          </a:bodyPr>
          <a:lstStyle/>
          <a:p>
            <a:br>
              <a:rPr lang="en-IN" sz="2000" dirty="0"/>
            </a:b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2" name="TextBox 1">
            <a:extLst>
              <a:ext uri="{FF2B5EF4-FFF2-40B4-BE49-F238E27FC236}">
                <a16:creationId xmlns:a16="http://schemas.microsoft.com/office/drawing/2014/main" id="{EEC3B984-3C52-48C5-C694-2DB1B2A14938}"/>
              </a:ext>
            </a:extLst>
          </p:cNvPr>
          <p:cNvSpPr txBox="1"/>
          <p:nvPr/>
        </p:nvSpPr>
        <p:spPr>
          <a:xfrm>
            <a:off x="373625" y="452284"/>
            <a:ext cx="8799871" cy="584775"/>
          </a:xfrm>
          <a:prstGeom prst="rect">
            <a:avLst/>
          </a:prstGeom>
          <a:noFill/>
        </p:spPr>
        <p:txBody>
          <a:bodyPr wrap="square" rtlCol="0">
            <a:spAutoFit/>
          </a:bodyPr>
          <a:lstStyle/>
          <a:p>
            <a:r>
              <a:rPr lang="en-IN" sz="3200" b="1" dirty="0">
                <a:solidFill>
                  <a:schemeClr val="bg1"/>
                </a:solidFill>
                <a:highlight>
                  <a:srgbClr val="DE5482"/>
                </a:highlight>
                <a:latin typeface="+mn-lt"/>
              </a:rPr>
              <a:t>Why to Use these Methods?</a:t>
            </a:r>
          </a:p>
        </p:txBody>
      </p:sp>
      <p:sp>
        <p:nvSpPr>
          <p:cNvPr id="4" name="TextBox 3">
            <a:extLst>
              <a:ext uri="{FF2B5EF4-FFF2-40B4-BE49-F238E27FC236}">
                <a16:creationId xmlns:a16="http://schemas.microsoft.com/office/drawing/2014/main" id="{58467E27-C6A2-6A44-EDE9-AF87B83F7BBF}"/>
              </a:ext>
            </a:extLst>
          </p:cNvPr>
          <p:cNvSpPr txBox="1"/>
          <p:nvPr/>
        </p:nvSpPr>
        <p:spPr>
          <a:xfrm>
            <a:off x="589935" y="1602658"/>
            <a:ext cx="10623266" cy="3416320"/>
          </a:xfrm>
          <a:prstGeom prst="rect">
            <a:avLst/>
          </a:prstGeom>
          <a:noFill/>
        </p:spPr>
        <p:txBody>
          <a:bodyPr wrap="square" rtlCol="0">
            <a:spAutoFit/>
          </a:bodyPr>
          <a:lstStyle/>
          <a:p>
            <a:r>
              <a:rPr lang="en-US" sz="1800" b="1" dirty="0">
                <a:solidFill>
                  <a:schemeClr val="bg1"/>
                </a:solidFill>
                <a:highlight>
                  <a:srgbClr val="DE5482"/>
                </a:highlight>
                <a:latin typeface="+mn-lt"/>
              </a:rPr>
              <a:t>HierarchicalForecast</a:t>
            </a:r>
            <a:r>
              <a:rPr lang="en-US" sz="1800" dirty="0">
                <a:latin typeface="+mn-lt"/>
              </a:rPr>
              <a:t> - Is a comprehensive platform introduced by Nixtla, that combines:</a:t>
            </a:r>
          </a:p>
          <a:p>
            <a:endParaRPr lang="en-US" sz="1800" dirty="0">
              <a:latin typeface="+mn-lt"/>
            </a:endParaRPr>
          </a:p>
          <a:p>
            <a:pPr marL="285750" indent="-285750">
              <a:buFont typeface="Arial" panose="020B0604020202020204" pitchFamily="34" charset="0"/>
              <a:buChar char="•"/>
            </a:pPr>
            <a:r>
              <a:rPr lang="en-US" sz="1800" dirty="0">
                <a:latin typeface="+mn-lt"/>
              </a:rPr>
              <a:t> processed datasets,</a:t>
            </a:r>
          </a:p>
          <a:p>
            <a:pPr marL="285750" indent="-285750">
              <a:buFont typeface="Arial" panose="020B0604020202020204" pitchFamily="34" charset="0"/>
              <a:buChar char="•"/>
            </a:pPr>
            <a:r>
              <a:rPr lang="en-US" sz="1800" dirty="0">
                <a:latin typeface="+mn-lt"/>
              </a:rPr>
              <a:t> evaluation metrics, and </a:t>
            </a:r>
          </a:p>
          <a:p>
            <a:pPr marL="285750" indent="-285750">
              <a:buFont typeface="Arial" panose="020B0604020202020204" pitchFamily="34" charset="0"/>
              <a:buChar char="•"/>
            </a:pPr>
            <a:r>
              <a:rPr lang="en-US" sz="1800" dirty="0">
                <a:latin typeface="+mn-lt"/>
              </a:rPr>
              <a:t> a carefully selected collection of statistical baselines. </a:t>
            </a:r>
          </a:p>
          <a:p>
            <a:endParaRPr lang="en-US" sz="1800" dirty="0">
              <a:latin typeface="+mn-lt"/>
            </a:endParaRPr>
          </a:p>
          <a:p>
            <a:r>
              <a:rPr lang="en-US" sz="1800" dirty="0">
                <a:latin typeface="+mn-lt"/>
              </a:rPr>
              <a:t>Within this library, Nixtla offers practical examples and references to extensive experiments that demonstrate the effectiveness of these baselines and assess the accuracy of their predictions. </a:t>
            </a:r>
          </a:p>
          <a:p>
            <a:endParaRPr lang="en-US" sz="1800" dirty="0">
              <a:latin typeface="+mn-lt"/>
            </a:endParaRPr>
          </a:p>
          <a:p>
            <a:r>
              <a:rPr lang="en-US" sz="1800" b="1" dirty="0">
                <a:solidFill>
                  <a:schemeClr val="bg1"/>
                </a:solidFill>
                <a:highlight>
                  <a:srgbClr val="DE5482"/>
                </a:highlight>
                <a:latin typeface="+mn-lt"/>
              </a:rPr>
              <a:t>The objective</a:t>
            </a:r>
            <a:r>
              <a:rPr lang="en-US" sz="1800" dirty="0">
                <a:latin typeface="+mn-lt"/>
              </a:rPr>
              <a:t>:  Is to advance Machine Learning forecasting by connecting it with statistical and econometric modeling, while also equipping developers with the necessary tools to create innovative hierarchical forecasting algorithms. </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chemeClr val="bg1"/>
                </a:solidFill>
                <a:highlight>
                  <a:srgbClr val="DE5482"/>
                </a:highlight>
              </a:rPr>
              <a:t>Conclusion</a:t>
            </a:r>
            <a:endParaRPr lang="en-US" dirty="0">
              <a:solidFill>
                <a:schemeClr val="bg1"/>
              </a:solidFill>
              <a:highlight>
                <a:srgbClr val="DE5482"/>
              </a:highlight>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5" name="TextBox 4">
            <a:extLst>
              <a:ext uri="{FF2B5EF4-FFF2-40B4-BE49-F238E27FC236}">
                <a16:creationId xmlns:a16="http://schemas.microsoft.com/office/drawing/2014/main" id="{97E54D93-406E-F08D-0D21-22A9CCB83371}"/>
              </a:ext>
            </a:extLst>
          </p:cNvPr>
          <p:cNvSpPr txBox="1"/>
          <p:nvPr/>
        </p:nvSpPr>
        <p:spPr>
          <a:xfrm>
            <a:off x="707922" y="2397724"/>
            <a:ext cx="10579510" cy="646331"/>
          </a:xfrm>
          <a:prstGeom prst="rect">
            <a:avLst/>
          </a:prstGeom>
          <a:noFill/>
        </p:spPr>
        <p:txBody>
          <a:bodyPr wrap="square" rtlCol="0">
            <a:spAutoFit/>
          </a:bodyPr>
          <a:lstStyle/>
          <a:p>
            <a:r>
              <a:rPr lang="en-US" sz="1800" dirty="0">
                <a:latin typeface="+mn-lt"/>
              </a:rPr>
              <a:t>This </a:t>
            </a:r>
            <a:r>
              <a:rPr lang="en-US" sz="1800" dirty="0">
                <a:solidFill>
                  <a:schemeClr val="bg1"/>
                </a:solidFill>
                <a:highlight>
                  <a:srgbClr val="DE5482"/>
                </a:highlight>
                <a:latin typeface="+mn-lt"/>
              </a:rPr>
              <a:t>‘</a:t>
            </a:r>
            <a:r>
              <a:rPr lang="en-US" sz="1800" b="1" dirty="0">
                <a:solidFill>
                  <a:schemeClr val="bg1"/>
                </a:solidFill>
                <a:highlight>
                  <a:srgbClr val="DE5482"/>
                </a:highlight>
                <a:latin typeface="+mn-lt"/>
              </a:rPr>
              <a:t>hierarchical Forecasting</a:t>
            </a:r>
            <a:r>
              <a:rPr lang="en-US" sz="1800" dirty="0">
                <a:latin typeface="+mn-lt"/>
              </a:rPr>
              <a:t>’ Model enables the implementation of state-of-the-art forecasting and advanced anomaly detection, regardless of the size or technical proficiency of your team.</a:t>
            </a:r>
          </a:p>
        </p:txBody>
      </p:sp>
      <p:sp>
        <p:nvSpPr>
          <p:cNvPr id="6" name="TextBox 5">
            <a:extLst>
              <a:ext uri="{FF2B5EF4-FFF2-40B4-BE49-F238E27FC236}">
                <a16:creationId xmlns:a16="http://schemas.microsoft.com/office/drawing/2014/main" id="{B3E202C4-C8CF-0AAF-0AD1-7FF25197A539}"/>
              </a:ext>
            </a:extLst>
          </p:cNvPr>
          <p:cNvSpPr txBox="1"/>
          <p:nvPr/>
        </p:nvSpPr>
        <p:spPr>
          <a:xfrm>
            <a:off x="855406" y="4581832"/>
            <a:ext cx="9281652" cy="307777"/>
          </a:xfrm>
          <a:prstGeom prst="rect">
            <a:avLst/>
          </a:prstGeom>
          <a:noFill/>
        </p:spPr>
        <p:txBody>
          <a:bodyPr wrap="square" rtlCol="0">
            <a:spAutoFit/>
          </a:bodyPr>
          <a:lstStyle/>
          <a:p>
            <a:r>
              <a:rPr lang="en-US" dirty="0"/>
              <a:t>GitHub</a:t>
            </a:r>
            <a:r>
              <a:rPr lang="en-US"/>
              <a:t>: </a:t>
            </a:r>
            <a:r>
              <a:rPr lang="en-US">
                <a:hlinkClick r:id="rId2"/>
              </a:rPr>
              <a:t>https://github.com/ds-stratgic-work/Hierarchical-Forecasting.git</a:t>
            </a:r>
            <a:r>
              <a:rPr lang="en-US"/>
              <a:t> </a:t>
            </a:r>
            <a:endParaRPr lang="en-US" dirty="0"/>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4394</TotalTime>
  <Words>419</Words>
  <Application>Microsoft Office PowerPoint</Application>
  <PresentationFormat>Widescreen</PresentationFormat>
  <Paragraphs>36</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Hierarchical Forecasts with Nixtla Models</vt:lpstr>
      <vt:lpstr>Contents</vt:lpstr>
      <vt:lpstr>PowerPoint Presentation</vt:lpstr>
      <vt:lpstr>Time series data collections are frequently arranged into various levels of aggregation, such as product and geographical groupings. Ensuring the coherence of forecasts is often crucial, as it guarantees that the predicted values at disaggregate levels align with the aggregate forecast.  Bottom Up: Basic summation at higher tiers.  Top Down: Propagates forecasts from the highest tiers down the hierarchies  Middle Out: Centralized: Establishes the foundation predictions at an intermediate level. The tiers above the foundation predictions adopt the ascending method, while the tiers below utilize a descending approach.  Min Trace: Trace Minimization: Reduces the overall forecast discrepancy within the set of consistent forecasts, employing the Minimum Trace reconciliation. </vt:lpstr>
      <vt:lpstr>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39</cp:revision>
  <dcterms:created xsi:type="dcterms:W3CDTF">2022-04-11T12:34:12Z</dcterms:created>
  <dcterms:modified xsi:type="dcterms:W3CDTF">2024-06-19T16:21:01Z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